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5" r:id="rId4"/>
    <p:sldId id="261" r:id="rId5"/>
    <p:sldId id="262" r:id="rId6"/>
    <p:sldId id="263" r:id="rId7"/>
    <p:sldId id="273" r:id="rId8"/>
    <p:sldId id="272" r:id="rId9"/>
    <p:sldId id="259" r:id="rId10"/>
    <p:sldId id="266" r:id="rId11"/>
    <p:sldId id="274" r:id="rId12"/>
    <p:sldId id="267" r:id="rId13"/>
    <p:sldId id="269" r:id="rId14"/>
    <p:sldId id="268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908"/>
    <p:restoredTop sz="73567"/>
  </p:normalViewPr>
  <p:slideViewPr>
    <p:cSldViewPr snapToGrid="0" snapToObjects="1">
      <p:cViewPr varScale="1">
        <p:scale>
          <a:sx n="78" d="100"/>
          <a:sy n="78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pn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043128-CB56-4749-9F14-D9BB25A64D60}" type="datetimeFigureOut">
              <a:rPr lang="en-US" smtClean="0"/>
              <a:t>7/24/17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595353-9E3F-0B49-BDDD-069DF07601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097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They</a:t>
            </a:r>
            <a:r>
              <a:rPr lang="en-US" baseline="0" dirty="0" smtClean="0"/>
              <a:t> are for at least three reasons: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They make us think we’re the only ones using them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They provide us with ACID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They decouple the “what you want” from “how to get it”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95353-9E3F-0B49-BDDD-069DF07601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9487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an example on</a:t>
            </a:r>
            <a:r>
              <a:rPr lang="en-US" baseline="0" dirty="0" smtClean="0"/>
              <a:t> how insertion works and how it's optimized...or what it's optimized for :D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95353-9E3F-0B49-BDDD-069DF076015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1850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1" indent="0">
              <a:spcBef>
                <a:spcPts val="1000"/>
              </a:spcBef>
              <a:buFontTx/>
              <a:buNone/>
            </a:pPr>
            <a:r>
              <a:rPr lang="en-US" sz="2600" dirty="0" smtClean="0"/>
              <a:t>Back in the 60s databases</a:t>
            </a:r>
            <a:r>
              <a:rPr lang="en-US" sz="2600" baseline="0" dirty="0" smtClean="0"/>
              <a:t> were flat files with a hierarchy</a:t>
            </a:r>
          </a:p>
          <a:p>
            <a:pPr marL="0" lvl="1" indent="0">
              <a:spcBef>
                <a:spcPts val="1000"/>
              </a:spcBef>
              <a:buFontTx/>
              <a:buNone/>
            </a:pPr>
            <a:r>
              <a:rPr lang="en-US" sz="2600" baseline="0" dirty="0" smtClean="0"/>
              <a:t>Example with bands and venues</a:t>
            </a:r>
          </a:p>
          <a:p>
            <a:pPr marL="0" lvl="1" indent="0">
              <a:spcBef>
                <a:spcPts val="1000"/>
              </a:spcBef>
              <a:buFontTx/>
              <a:buNone/>
            </a:pPr>
            <a:r>
              <a:rPr lang="en-US" sz="2600" dirty="0" smtClean="0"/>
              <a:t>But IBM didn’t want it, a few years later a young lad</a:t>
            </a:r>
            <a:r>
              <a:rPr lang="en-US" sz="2600" baseline="0" dirty="0" smtClean="0"/>
              <a:t> </a:t>
            </a:r>
            <a:r>
              <a:rPr lang="en-US" sz="2600" dirty="0" smtClean="0"/>
              <a:t>named Larry Ellison picked up the idea, rebranded</a:t>
            </a:r>
            <a:r>
              <a:rPr lang="en-US" sz="2600" baseline="0" dirty="0" smtClean="0"/>
              <a:t> </a:t>
            </a:r>
            <a:r>
              <a:rPr lang="en-US" sz="2600" dirty="0" smtClean="0"/>
              <a:t>it to SQL, and the rest is history</a:t>
            </a:r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95353-9E3F-0B49-BDDD-069DF07601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97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Query engine </a:t>
            </a:r>
            <a:r>
              <a:rPr lang="en-US" baseline="0" dirty="0" smtClean="0"/>
              <a:t>does the heavy lifting of translating the description of the data you want to a set of instructions to get the data</a:t>
            </a:r>
          </a:p>
          <a:p>
            <a:r>
              <a:rPr lang="en-US" baseline="0" dirty="0" smtClean="0"/>
              <a:t>Obviously relational databases aren’t everything</a:t>
            </a:r>
            <a:r>
              <a:rPr lang="is-IS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95353-9E3F-0B49-BDDD-069DF076015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305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95353-9E3F-0B49-BDDD-069DF07601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152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</a:t>
            </a:r>
            <a:r>
              <a:rPr lang="en-US" baseline="0" dirty="0" smtClean="0"/>
              <a:t> if you don’t think that’s important then I invite you to read the actual code snippet for accessing </a:t>
            </a:r>
            <a:r>
              <a:rPr lang="en-US" baseline="0" dirty="0" err="1" smtClean="0"/>
              <a:t>redis</a:t>
            </a:r>
            <a:r>
              <a:rPr lang="is-IS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95353-9E3F-0B49-BDDD-069DF07601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8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95353-9E3F-0B49-BDDD-069DF076015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312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SQL planning and optimizing for</a:t>
            </a:r>
            <a:r>
              <a:rPr lang="en-US" baseline="0" dirty="0" smtClean="0"/>
              <a:t> </a:t>
            </a:r>
            <a:r>
              <a:rPr lang="en-US" dirty="0" smtClean="0"/>
              <a:t>short and fast access paths</a:t>
            </a:r>
          </a:p>
          <a:p>
            <a:r>
              <a:rPr lang="en-US" dirty="0" smtClean="0"/>
              <a:t>What I’m suggesting is a landscape that looks like this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95353-9E3F-0B49-BDDD-069DF076015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078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95353-9E3F-0B49-BDDD-069DF076015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566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B595353-9E3F-0B49-BDDD-069DF076015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2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50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088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206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9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483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066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674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42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325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616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186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C2E11E-92AA-0C4E-A340-8CB2E4B5CCC2}" type="datetimeFigureOut">
              <a:rPr lang="en-US" smtClean="0"/>
              <a:t>7/24/17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36EC2C-12D6-B946-89AE-A1E8796251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530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ithub.com/mhelmich/carbon-copy" TargetMode="Externa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mhelmich/carbon-copy" TargetMode="Externa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5850" y="-16329"/>
            <a:ext cx="2644899" cy="26581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rial Rounded MT Bold" charset="0"/>
                <a:ea typeface="Arial Rounded MT Bold" charset="0"/>
                <a:cs typeface="Arial Rounded MT Bold" charset="0"/>
              </a:rPr>
              <a:t>The Decomposition</a:t>
            </a:r>
            <a:br>
              <a:rPr lang="en-US" dirty="0" smtClean="0">
                <a:latin typeface="Arial Rounded MT Bold" charset="0"/>
                <a:ea typeface="Arial Rounded MT Bold" charset="0"/>
                <a:cs typeface="Arial Rounded MT Bold" charset="0"/>
              </a:rPr>
            </a:br>
            <a:r>
              <a:rPr lang="en-US" dirty="0" smtClean="0">
                <a:latin typeface="Arial Rounded MT Bold" charset="0"/>
                <a:ea typeface="Arial Rounded MT Bold" charset="0"/>
                <a:cs typeface="Arial Rounded MT Bold" charset="0"/>
              </a:rPr>
              <a:t>of Databases™</a:t>
            </a:r>
            <a:endParaRPr lang="en-US" dirty="0"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@</a:t>
            </a:r>
            <a:r>
              <a:rPr lang="en-US" dirty="0" err="1" smtClean="0"/>
              <a:t>mhelmich</a:t>
            </a:r>
            <a:r>
              <a:rPr lang="en-US" dirty="0" smtClean="0"/>
              <a:t> – 07/20/2017</a:t>
            </a: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://github.com/mhelmich/carbon-copy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950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7834" y="3894244"/>
            <a:ext cx="951739" cy="100907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7834" y="1488497"/>
            <a:ext cx="951739" cy="100907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Decomposition of Databases</a:t>
            </a:r>
          </a:p>
        </p:txBody>
      </p:sp>
      <p:cxnSp>
        <p:nvCxnSpPr>
          <p:cNvPr id="18" name="Curved Connector 17"/>
          <p:cNvCxnSpPr>
            <a:stCxn id="47" idx="4"/>
            <a:endCxn id="4" idx="1"/>
          </p:cNvCxnSpPr>
          <p:nvPr/>
        </p:nvCxnSpPr>
        <p:spPr>
          <a:xfrm>
            <a:off x="3808543" y="5188453"/>
            <a:ext cx="1206500" cy="5519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11" idx="3"/>
            <a:endCxn id="57" idx="2"/>
          </p:cNvCxnSpPr>
          <p:nvPr/>
        </p:nvCxnSpPr>
        <p:spPr>
          <a:xfrm flipV="1">
            <a:off x="7207091" y="5188453"/>
            <a:ext cx="1532701" cy="5748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5015043" y="5049921"/>
            <a:ext cx="2192048" cy="1312577"/>
            <a:chOff x="5692370" y="3860799"/>
            <a:chExt cx="2192048" cy="1312577"/>
          </a:xfrm>
        </p:grpSpPr>
        <p:grpSp>
          <p:nvGrpSpPr>
            <p:cNvPr id="12" name="Group 11"/>
            <p:cNvGrpSpPr/>
            <p:nvPr/>
          </p:nvGrpSpPr>
          <p:grpSpPr>
            <a:xfrm>
              <a:off x="5692370" y="3860799"/>
              <a:ext cx="2192048" cy="288330"/>
              <a:chOff x="3457184" y="3657599"/>
              <a:chExt cx="2192048" cy="28833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3457184" y="365760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3732756" y="365759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008328" y="365760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4283900" y="365759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546944" y="365783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2516" y="365782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5098088" y="365783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373660" y="365782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5898367" y="4157713"/>
              <a:ext cx="174991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 smtClean="0"/>
                <a:t>Kafka</a:t>
              </a:r>
            </a:p>
            <a:p>
              <a:pPr algn="ctr"/>
              <a:r>
                <a:rPr lang="en-US" sz="3000" dirty="0" smtClean="0"/>
                <a:t>Event Log</a:t>
              </a:r>
              <a:endParaRPr lang="en-US" sz="3000" dirty="0"/>
            </a:p>
          </p:txBody>
        </p:sp>
      </p:grpSp>
      <p:sp>
        <p:nvSpPr>
          <p:cNvPr id="32" name="Rectangle 31"/>
          <p:cNvSpPr/>
          <p:nvPr/>
        </p:nvSpPr>
        <p:spPr>
          <a:xfrm>
            <a:off x="2209801" y="1998015"/>
            <a:ext cx="1600200" cy="1600200"/>
          </a:xfrm>
          <a:prstGeom prst="rect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App</a:t>
            </a:r>
            <a:endParaRPr lang="en-US" sz="3000" dirty="0">
              <a:solidFill>
                <a:schemeClr val="tx1"/>
              </a:solidFill>
            </a:endParaRPr>
          </a:p>
        </p:txBody>
      </p:sp>
      <p:cxnSp>
        <p:nvCxnSpPr>
          <p:cNvPr id="35" name="Curved Connector 34"/>
          <p:cNvCxnSpPr>
            <a:stCxn id="32" idx="2"/>
            <a:endCxn id="47" idx="1"/>
          </p:cNvCxnSpPr>
          <p:nvPr/>
        </p:nvCxnSpPr>
        <p:spPr>
          <a:xfrm rot="5400000">
            <a:off x="2614468" y="3992920"/>
            <a:ext cx="790138" cy="729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54" idx="2"/>
            <a:endCxn id="32" idx="3"/>
          </p:cNvCxnSpPr>
          <p:nvPr/>
        </p:nvCxnSpPr>
        <p:spPr>
          <a:xfrm rot="10800000" flipV="1">
            <a:off x="3810002" y="2793133"/>
            <a:ext cx="4929791" cy="4981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/>
          <p:cNvCxnSpPr>
            <a:stCxn id="57" idx="1"/>
            <a:endCxn id="32" idx="3"/>
          </p:cNvCxnSpPr>
          <p:nvPr/>
        </p:nvCxnSpPr>
        <p:spPr>
          <a:xfrm rot="16200000" flipV="1">
            <a:off x="5879828" y="728288"/>
            <a:ext cx="1590238" cy="5729891"/>
          </a:xfrm>
          <a:prstGeom prst="curved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an 46"/>
          <p:cNvSpPr/>
          <p:nvPr/>
        </p:nvSpPr>
        <p:spPr>
          <a:xfrm>
            <a:off x="2209801" y="4388353"/>
            <a:ext cx="1598742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DB</a:t>
            </a: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54" name="Can 53"/>
          <p:cNvSpPr/>
          <p:nvPr/>
        </p:nvSpPr>
        <p:spPr>
          <a:xfrm>
            <a:off x="8739792" y="1993034"/>
            <a:ext cx="1600200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Carbon</a:t>
            </a:r>
            <a:br>
              <a:rPr lang="en-US" sz="3000" dirty="0" smtClean="0">
                <a:solidFill>
                  <a:schemeClr val="tx1"/>
                </a:solidFill>
              </a:rPr>
            </a:br>
            <a:r>
              <a:rPr lang="en-US" sz="3000" dirty="0" smtClean="0">
                <a:solidFill>
                  <a:schemeClr val="tx1"/>
                </a:solidFill>
              </a:rPr>
              <a:t>Copy</a:t>
            </a: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57" name="Can 56"/>
          <p:cNvSpPr/>
          <p:nvPr/>
        </p:nvSpPr>
        <p:spPr>
          <a:xfrm>
            <a:off x="8739792" y="4388353"/>
            <a:ext cx="1600200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Phoenix</a:t>
            </a:r>
            <a:endParaRPr lang="en-US" sz="3000" dirty="0">
              <a:solidFill>
                <a:schemeClr val="tx1"/>
              </a:solidFill>
            </a:endParaRPr>
          </a:p>
        </p:txBody>
      </p:sp>
      <p:cxnSp>
        <p:nvCxnSpPr>
          <p:cNvPr id="23" name="Curved Connector 22"/>
          <p:cNvCxnSpPr>
            <a:stCxn id="11" idx="3"/>
            <a:endCxn id="54" idx="3"/>
          </p:cNvCxnSpPr>
          <p:nvPr/>
        </p:nvCxnSpPr>
        <p:spPr>
          <a:xfrm flipV="1">
            <a:off x="7207091" y="3593234"/>
            <a:ext cx="2332801" cy="1600967"/>
          </a:xfrm>
          <a:prstGeom prst="curved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6505662" y="6611779"/>
            <a:ext cx="56669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cdn.codementor.io</a:t>
            </a:r>
            <a:r>
              <a:rPr lang="en-US" sz="1000" dirty="0"/>
              <a:t>/assets/topic/</a:t>
            </a:r>
            <a:r>
              <a:rPr lang="en-US" sz="1000" dirty="0" err="1"/>
              <a:t>category_header</a:t>
            </a:r>
            <a:r>
              <a:rPr lang="en-US" sz="1000" dirty="0"/>
              <a:t>/sql-5850f823f464b56f4c150db67dae5081.png</a:t>
            </a:r>
          </a:p>
        </p:txBody>
      </p:sp>
    </p:spTree>
    <p:extLst>
      <p:ext uri="{BB962C8B-B14F-4D97-AF65-F5344CB8AC3E}">
        <p14:creationId xmlns:p14="http://schemas.microsoft.com/office/powerpoint/2010/main" val="1746553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Carbon Copy</a:t>
            </a:r>
            <a:endParaRPr lang="en-US" dirty="0"/>
          </a:p>
        </p:txBody>
      </p:sp>
      <p:sp>
        <p:nvSpPr>
          <p:cNvPr id="31" name="Content Placeholder 6"/>
          <p:cNvSpPr>
            <a:spLocks noGrp="1"/>
          </p:cNvSpPr>
          <p:nvPr>
            <p:ph idx="1"/>
          </p:nvPr>
        </p:nvSpPr>
        <p:spPr>
          <a:xfrm>
            <a:off x="838200" y="1825625"/>
            <a:ext cx="5791200" cy="4589030"/>
          </a:xfrm>
        </p:spPr>
        <p:txBody>
          <a:bodyPr>
            <a:normAutofit lnSpcReduction="10000"/>
          </a:bodyPr>
          <a:lstStyle/>
          <a:p>
            <a:pPr>
              <a:lnSpc>
                <a:spcPct val="80000"/>
              </a:lnSpc>
            </a:pPr>
            <a:endParaRPr lang="en-US" dirty="0" smtClean="0"/>
          </a:p>
          <a:p>
            <a:pPr>
              <a:lnSpc>
                <a:spcPct val="80000"/>
              </a:lnSpc>
            </a:pPr>
            <a:r>
              <a:rPr lang="en-US" dirty="0" smtClean="0"/>
              <a:t>Calcite providing JDBC interface, query planning in a box</a:t>
            </a:r>
            <a:endParaRPr lang="en-US" dirty="0" smtClean="0"/>
          </a:p>
          <a:p>
            <a:pPr>
              <a:lnSpc>
                <a:spcPct val="80000"/>
              </a:lnSpc>
            </a:pPr>
            <a:endParaRPr lang="en-US" dirty="0" smtClean="0"/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 smtClean="0"/>
              <a:t>Carbon Copy building complex data structures, managing data placement and query distribution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 smtClean="0"/>
              <a:t>Galaxy providing a consistency framework for byte[]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6825343" y="1371600"/>
            <a:ext cx="5162360" cy="5352363"/>
            <a:chOff x="6825343" y="1208314"/>
            <a:chExt cx="5162360" cy="5972851"/>
          </a:xfrm>
        </p:grpSpPr>
        <p:sp>
          <p:nvSpPr>
            <p:cNvPr id="32" name="Rectangle 31"/>
            <p:cNvSpPr/>
            <p:nvPr/>
          </p:nvSpPr>
          <p:spPr>
            <a:xfrm>
              <a:off x="6825343" y="1825625"/>
              <a:ext cx="5159834" cy="770438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smtClean="0">
                  <a:solidFill>
                    <a:schemeClr val="tx1"/>
                  </a:solidFill>
                </a:rPr>
                <a:t>Apache Calcite</a:t>
              </a:r>
              <a:endParaRPr lang="en-US" sz="3000" dirty="0">
                <a:solidFill>
                  <a:schemeClr val="tx1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825343" y="5644217"/>
              <a:ext cx="5159834" cy="770438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dirty="0" smtClean="0">
                  <a:solidFill>
                    <a:schemeClr val="tx1"/>
                  </a:solidFill>
                </a:rPr>
                <a:t>Galaxy</a:t>
              </a:r>
              <a:endParaRPr lang="en-US" sz="3000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825343" y="3370870"/>
              <a:ext cx="5159834" cy="1481514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000" smtClean="0">
                  <a:solidFill>
                    <a:schemeClr val="tx1"/>
                  </a:solidFill>
                </a:rPr>
                <a:t>Carbon Copy</a:t>
              </a:r>
              <a:endParaRPr lang="en-US" sz="3000" dirty="0">
                <a:solidFill>
                  <a:schemeClr val="tx1"/>
                </a:solidFill>
              </a:endParaRPr>
            </a:p>
          </p:txBody>
        </p:sp>
        <p:sp>
          <p:nvSpPr>
            <p:cNvPr id="13" name="Up-Down Arrow 12"/>
            <p:cNvSpPr/>
            <p:nvPr/>
          </p:nvSpPr>
          <p:spPr>
            <a:xfrm>
              <a:off x="9221374" y="2613087"/>
              <a:ext cx="367771" cy="757782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Up-Down Arrow 29"/>
            <p:cNvSpPr/>
            <p:nvPr/>
          </p:nvSpPr>
          <p:spPr>
            <a:xfrm>
              <a:off x="9221373" y="4869410"/>
              <a:ext cx="367771" cy="757782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Down Arrow 14"/>
            <p:cNvSpPr/>
            <p:nvPr/>
          </p:nvSpPr>
          <p:spPr>
            <a:xfrm>
              <a:off x="9221373" y="1208314"/>
              <a:ext cx="367771" cy="58672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Down Arrow 32"/>
            <p:cNvSpPr/>
            <p:nvPr/>
          </p:nvSpPr>
          <p:spPr>
            <a:xfrm rot="10800000">
              <a:off x="9221373" y="6431680"/>
              <a:ext cx="367771" cy="58672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633853" y="1208314"/>
              <a:ext cx="2353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Talks JDBC with a client</a:t>
              </a:r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9724070" y="6534834"/>
              <a:ext cx="217341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Manages consistency</a:t>
              </a:r>
            </a:p>
            <a:p>
              <a:r>
                <a:rPr lang="en-US" dirty="0" smtClean="0"/>
                <a:t>of byte arrays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814428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Behind the </a:t>
            </a:r>
            <a:r>
              <a:rPr lang="en-US" dirty="0" smtClean="0"/>
              <a:t>Scenes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Byte Arrays </a:t>
            </a:r>
            <a:r>
              <a:rPr lang="en-US" dirty="0"/>
              <a:t>to distributed </a:t>
            </a:r>
            <a:r>
              <a:rPr lang="en-US" dirty="0" smtClean="0"/>
              <a:t>Indexes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Started with byte[]</a:t>
            </a:r>
          </a:p>
          <a:p>
            <a:pPr lvl="1"/>
            <a:r>
              <a:rPr lang="en-US" dirty="0" err="1" smtClean="0"/>
              <a:t>DataBlock</a:t>
            </a:r>
            <a:r>
              <a:rPr lang="en-US" dirty="0" smtClean="0"/>
              <a:t> is the simplest data structure</a:t>
            </a:r>
            <a:endParaRPr lang="en-US" dirty="0"/>
          </a:p>
          <a:p>
            <a:pPr lvl="1"/>
            <a:r>
              <a:rPr lang="en-US" dirty="0" smtClean="0"/>
              <a:t>Just 32kb long linked lists in a byte array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DataBlocks</a:t>
            </a:r>
            <a:r>
              <a:rPr lang="en-US" dirty="0" smtClean="0"/>
              <a:t> are composing complex data structures</a:t>
            </a:r>
          </a:p>
          <a:p>
            <a:pPr lvl="1"/>
            <a:r>
              <a:rPr lang="en-US" dirty="0" smtClean="0"/>
              <a:t>Like hashes and </a:t>
            </a:r>
            <a:r>
              <a:rPr lang="en-US" dirty="0" err="1" smtClean="0"/>
              <a:t>btrees</a:t>
            </a:r>
            <a:r>
              <a:rPr lang="en-US" dirty="0" smtClean="0"/>
              <a:t> and tables and indexes</a:t>
            </a:r>
          </a:p>
        </p:txBody>
      </p:sp>
    </p:spTree>
    <p:extLst>
      <p:ext uri="{BB962C8B-B14F-4D97-AF65-F5344CB8AC3E}">
        <p14:creationId xmlns:p14="http://schemas.microsoft.com/office/powerpoint/2010/main" val="166423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4072" y="1690688"/>
            <a:ext cx="6617665" cy="41153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Behind the Scenes</a:t>
            </a:r>
            <a:br>
              <a:rPr lang="en-US" dirty="0" smtClean="0"/>
            </a:br>
            <a:r>
              <a:rPr lang="en-US" dirty="0" smtClean="0"/>
              <a:t>Distributed </a:t>
            </a:r>
            <a:r>
              <a:rPr lang="en-US" dirty="0" err="1" smtClean="0"/>
              <a:t>BTrees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049982" cy="4351338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Two fundamental design principles explained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Minimum coordination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Data placement</a:t>
            </a:r>
          </a:p>
          <a:p>
            <a:pPr lvl="2"/>
            <a:r>
              <a:rPr lang="en-US" dirty="0" smtClean="0"/>
              <a:t>Code is moved to data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317673" y="6594767"/>
            <a:ext cx="59346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highscalability.com</a:t>
            </a:r>
            <a:r>
              <a:rPr lang="en-US" sz="1000" dirty="0"/>
              <a:t>/blog/2012/8/20/the-performance-of-distributed-data-structures-running-on-a.html</a:t>
            </a:r>
          </a:p>
        </p:txBody>
      </p:sp>
    </p:spTree>
    <p:extLst>
      <p:ext uri="{BB962C8B-B14F-4D97-AF65-F5344CB8AC3E}">
        <p14:creationId xmlns:p14="http://schemas.microsoft.com/office/powerpoint/2010/main" val="98446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Performance and scalability</a:t>
            </a:r>
          </a:p>
          <a:p>
            <a:r>
              <a:rPr lang="en-US" dirty="0" smtClean="0"/>
              <a:t>Feed the query optimizer</a:t>
            </a:r>
          </a:p>
          <a:p>
            <a:pPr lvl="1"/>
            <a:r>
              <a:rPr lang="en-US" dirty="0" smtClean="0"/>
              <a:t>Collecting stats</a:t>
            </a:r>
          </a:p>
          <a:p>
            <a:pPr lvl="1"/>
            <a:r>
              <a:rPr lang="en-US" dirty="0" smtClean="0"/>
              <a:t>Data sampling</a:t>
            </a:r>
          </a:p>
          <a:p>
            <a:r>
              <a:rPr lang="en-US" dirty="0" smtClean="0"/>
              <a:t>Monitoring</a:t>
            </a:r>
          </a:p>
          <a:p>
            <a:r>
              <a:rPr lang="en-US" dirty="0" smtClean="0"/>
              <a:t>Automatic generation of indexes based on usage patterns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545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5850" y="-16329"/>
            <a:ext cx="2644899" cy="26581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Fork me on </a:t>
            </a:r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github.com/mhelmich/carbon-copy</a:t>
            </a:r>
            <a:endParaRPr lang="en-US" dirty="0" smtClean="0"/>
          </a:p>
          <a:p>
            <a:r>
              <a:rPr lang="en-US" dirty="0"/>
              <a:t>Questions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76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Databases are Magicians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4239491"/>
            <a:ext cx="10515600" cy="1937472"/>
          </a:xfrm>
        </p:spPr>
        <p:txBody>
          <a:bodyPr anchor="t"/>
          <a:lstStyle/>
          <a:p>
            <a:r>
              <a:rPr lang="en-US" dirty="0" smtClean="0"/>
              <a:t>The core illusion relational databases entertain us with is that we actually don’t know how and where the data is stored</a:t>
            </a:r>
          </a:p>
          <a:p>
            <a:pPr lvl="1"/>
            <a:r>
              <a:rPr lang="en-US" dirty="0" smtClean="0"/>
              <a:t>And we don’t need to know in order to retrieve data</a:t>
            </a:r>
          </a:p>
          <a:p>
            <a:endParaRPr lang="en-US" sz="10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5950529" y="6611779"/>
            <a:ext cx="63800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*1 https</a:t>
            </a:r>
            <a:r>
              <a:rPr lang="en-US" sz="1000" dirty="0"/>
              <a:t>://</a:t>
            </a:r>
            <a:r>
              <a:rPr lang="en-US" sz="1000" dirty="0" err="1"/>
              <a:t>medium.com</a:t>
            </a:r>
            <a:r>
              <a:rPr lang="en-US" sz="1000" dirty="0"/>
              <a:t>/salesforce-engineering/the-architecture-files-ep-4-the-database-is-a-magician-b951945ea5b8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99308" y="1898085"/>
            <a:ext cx="92132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“Magic seems to break the laws of physics but it’s an illusion [</a:t>
            </a:r>
            <a:r>
              <a:rPr lang="is-IS" sz="2800" dirty="0"/>
              <a:t>… relational databases are magicians</a:t>
            </a:r>
            <a:r>
              <a:rPr lang="en-US" sz="2800" dirty="0"/>
              <a:t>] Because they decouple ‘what you want’ from ‘how you get it’”</a:t>
            </a:r>
            <a:r>
              <a:rPr lang="en-US" sz="1000" dirty="0"/>
              <a:t>*</a:t>
            </a:r>
            <a:r>
              <a:rPr lang="en-US" sz="1000" dirty="0" smtClean="0"/>
              <a:t>1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193657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History Lesson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Data was structured in a hierarchical way</a:t>
            </a:r>
          </a:p>
          <a:p>
            <a:pPr lvl="1"/>
            <a:r>
              <a:rPr lang="en-US" dirty="0" smtClean="0"/>
              <a:t>Imagine this much like a JSON file</a:t>
            </a:r>
          </a:p>
          <a:p>
            <a:pPr lvl="1"/>
            <a:r>
              <a:rPr lang="en-US" dirty="0" smtClean="0"/>
              <a:t>Code would read like a description of</a:t>
            </a:r>
            <a:br>
              <a:rPr lang="en-US" dirty="0" smtClean="0"/>
            </a:br>
            <a:r>
              <a:rPr lang="en-US" dirty="0" smtClean="0"/>
              <a:t>how to get the data you want</a:t>
            </a:r>
          </a:p>
          <a:p>
            <a:endParaRPr lang="en-US" dirty="0" smtClean="0"/>
          </a:p>
          <a:p>
            <a:pPr marL="228600" lvl="2">
              <a:spcBef>
                <a:spcPts val="1000"/>
              </a:spcBef>
            </a:pPr>
            <a:r>
              <a:rPr lang="en-US" sz="2800" dirty="0" smtClean="0"/>
              <a:t>Until Dr. Frank </a:t>
            </a:r>
            <a:r>
              <a:rPr lang="en-US" sz="2800" dirty="0" err="1" smtClean="0"/>
              <a:t>Codd</a:t>
            </a:r>
            <a:r>
              <a:rPr lang="en-US" sz="2800" dirty="0" smtClean="0"/>
              <a:t> came around</a:t>
            </a:r>
          </a:p>
          <a:p>
            <a:pPr marL="685800" lvl="3">
              <a:spcBef>
                <a:spcPts val="1000"/>
              </a:spcBef>
            </a:pPr>
            <a:r>
              <a:rPr lang="en-US" sz="2600" dirty="0" smtClean="0"/>
              <a:t>Combining </a:t>
            </a:r>
            <a:r>
              <a:rPr lang="en-US" sz="2600" dirty="0"/>
              <a:t>set theory and graph theory to </a:t>
            </a:r>
            <a:r>
              <a:rPr lang="en-US" sz="2600" dirty="0" smtClean="0"/>
              <a:t>propose</a:t>
            </a:r>
            <a:br>
              <a:rPr lang="en-US" sz="2600" dirty="0" smtClean="0"/>
            </a:br>
            <a:r>
              <a:rPr lang="en-US" sz="2600" dirty="0" smtClean="0"/>
              <a:t>a </a:t>
            </a:r>
            <a:r>
              <a:rPr lang="en-US" sz="2600" dirty="0"/>
              <a:t>declarative way of describing ”the data you want</a:t>
            </a:r>
            <a:r>
              <a:rPr lang="en-US" sz="2600" dirty="0" smtClean="0"/>
              <a:t>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5455" y="1044597"/>
            <a:ext cx="3186545" cy="45248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01515" y="6600075"/>
            <a:ext cx="41875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en.wikipedia.org</a:t>
            </a:r>
            <a:r>
              <a:rPr lang="en-US" sz="1000" dirty="0"/>
              <a:t>/wiki/Edgar_F._</a:t>
            </a:r>
            <a:r>
              <a:rPr lang="en-US" sz="1000" dirty="0" err="1"/>
              <a:t>Codd</a:t>
            </a:r>
            <a:r>
              <a:rPr lang="en-US" sz="1000" dirty="0"/>
              <a:t>#/media/</a:t>
            </a:r>
            <a:r>
              <a:rPr lang="en-US" sz="1000" dirty="0" err="1"/>
              <a:t>File:Edgar_F_Codd.jpg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843393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How do databases work again?</a:t>
            </a:r>
            <a:endParaRPr lang="en-US" dirty="0"/>
          </a:p>
        </p:txBody>
      </p:sp>
      <p:cxnSp>
        <p:nvCxnSpPr>
          <p:cNvPr id="18" name="Curved Connector 17"/>
          <p:cNvCxnSpPr>
            <a:stCxn id="47" idx="4"/>
            <a:endCxn id="4" idx="1"/>
          </p:cNvCxnSpPr>
          <p:nvPr/>
        </p:nvCxnSpPr>
        <p:spPr>
          <a:xfrm>
            <a:off x="3808543" y="5188453"/>
            <a:ext cx="1206500" cy="5519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11" idx="3"/>
            <a:endCxn id="57" idx="2"/>
          </p:cNvCxnSpPr>
          <p:nvPr/>
        </p:nvCxnSpPr>
        <p:spPr>
          <a:xfrm flipV="1">
            <a:off x="7207091" y="5188453"/>
            <a:ext cx="1532701" cy="5748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5015043" y="5049921"/>
            <a:ext cx="2192048" cy="850912"/>
            <a:chOff x="5692370" y="3860799"/>
            <a:chExt cx="2192048" cy="850912"/>
          </a:xfrm>
        </p:grpSpPr>
        <p:grpSp>
          <p:nvGrpSpPr>
            <p:cNvPr id="12" name="Group 11"/>
            <p:cNvGrpSpPr/>
            <p:nvPr/>
          </p:nvGrpSpPr>
          <p:grpSpPr>
            <a:xfrm>
              <a:off x="5692370" y="3860799"/>
              <a:ext cx="2192048" cy="288330"/>
              <a:chOff x="3457184" y="3657599"/>
              <a:chExt cx="2192048" cy="28833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3457184" y="365760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3732756" y="365759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008328" y="365760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4283900" y="365759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546944" y="365783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2516" y="365782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5098088" y="365783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373660" y="365782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5898367" y="4157713"/>
              <a:ext cx="174991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000" dirty="0" smtClean="0"/>
                <a:t>Redo Log</a:t>
              </a:r>
              <a:endParaRPr lang="en-US" sz="3000" dirty="0"/>
            </a:p>
          </p:txBody>
        </p:sp>
      </p:grpSp>
      <p:sp>
        <p:nvSpPr>
          <p:cNvPr id="32" name="Rectangle 31"/>
          <p:cNvSpPr/>
          <p:nvPr/>
        </p:nvSpPr>
        <p:spPr>
          <a:xfrm>
            <a:off x="2209801" y="1998015"/>
            <a:ext cx="1600200" cy="1600200"/>
          </a:xfrm>
          <a:prstGeom prst="rect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App</a:t>
            </a:r>
            <a:endParaRPr lang="en-US" sz="3000" dirty="0">
              <a:solidFill>
                <a:schemeClr val="tx1"/>
              </a:solidFill>
            </a:endParaRPr>
          </a:p>
        </p:txBody>
      </p:sp>
      <p:cxnSp>
        <p:nvCxnSpPr>
          <p:cNvPr id="35" name="Curved Connector 34"/>
          <p:cNvCxnSpPr>
            <a:stCxn id="32" idx="2"/>
            <a:endCxn id="47" idx="1"/>
          </p:cNvCxnSpPr>
          <p:nvPr/>
        </p:nvCxnSpPr>
        <p:spPr>
          <a:xfrm rot="5400000">
            <a:off x="2614468" y="3992920"/>
            <a:ext cx="790138" cy="729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54" idx="2"/>
            <a:endCxn id="32" idx="3"/>
          </p:cNvCxnSpPr>
          <p:nvPr/>
        </p:nvCxnSpPr>
        <p:spPr>
          <a:xfrm rot="10800000" flipV="1">
            <a:off x="3810002" y="2793133"/>
            <a:ext cx="4929791" cy="4981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/>
          <p:cNvCxnSpPr>
            <a:stCxn id="57" idx="1"/>
            <a:endCxn id="32" idx="3"/>
          </p:cNvCxnSpPr>
          <p:nvPr/>
        </p:nvCxnSpPr>
        <p:spPr>
          <a:xfrm rot="16200000" flipV="1">
            <a:off x="5879828" y="728288"/>
            <a:ext cx="1590238" cy="5729891"/>
          </a:xfrm>
          <a:prstGeom prst="curved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an 46"/>
          <p:cNvSpPr/>
          <p:nvPr/>
        </p:nvSpPr>
        <p:spPr>
          <a:xfrm>
            <a:off x="2209801" y="4388353"/>
            <a:ext cx="1598742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Query</a:t>
            </a:r>
            <a:br>
              <a:rPr lang="en-US" sz="3000" dirty="0" smtClean="0">
                <a:solidFill>
                  <a:schemeClr val="tx1"/>
                </a:solidFill>
              </a:rPr>
            </a:br>
            <a:r>
              <a:rPr lang="en-US" sz="3000" dirty="0" smtClean="0">
                <a:solidFill>
                  <a:schemeClr val="tx1"/>
                </a:solidFill>
              </a:rPr>
              <a:t>Engine</a:t>
            </a: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54" name="Can 53"/>
          <p:cNvSpPr/>
          <p:nvPr/>
        </p:nvSpPr>
        <p:spPr>
          <a:xfrm>
            <a:off x="8739792" y="1993034"/>
            <a:ext cx="1600200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Buffer Cache</a:t>
            </a: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57" name="Can 56"/>
          <p:cNvSpPr/>
          <p:nvPr/>
        </p:nvSpPr>
        <p:spPr>
          <a:xfrm>
            <a:off x="8739792" y="4388353"/>
            <a:ext cx="1600200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Data Files</a:t>
            </a:r>
            <a:endParaRPr lang="en-US" sz="3000" dirty="0">
              <a:solidFill>
                <a:schemeClr val="tx1"/>
              </a:solidFill>
            </a:endParaRPr>
          </a:p>
        </p:txBody>
      </p:sp>
      <p:cxnSp>
        <p:nvCxnSpPr>
          <p:cNvPr id="23" name="Curved Connector 22"/>
          <p:cNvCxnSpPr>
            <a:stCxn id="11" idx="3"/>
            <a:endCxn id="54" idx="3"/>
          </p:cNvCxnSpPr>
          <p:nvPr/>
        </p:nvCxnSpPr>
        <p:spPr>
          <a:xfrm flipV="1">
            <a:off x="7207091" y="3593234"/>
            <a:ext cx="2332801" cy="1600967"/>
          </a:xfrm>
          <a:prstGeom prst="curved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977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Decomposition of Databases</a:t>
            </a:r>
            <a:endParaRPr lang="en-US" dirty="0"/>
          </a:p>
        </p:txBody>
      </p:sp>
      <p:cxnSp>
        <p:nvCxnSpPr>
          <p:cNvPr id="18" name="Curved Connector 17"/>
          <p:cNvCxnSpPr>
            <a:stCxn id="47" idx="4"/>
            <a:endCxn id="4" idx="1"/>
          </p:cNvCxnSpPr>
          <p:nvPr/>
        </p:nvCxnSpPr>
        <p:spPr>
          <a:xfrm>
            <a:off x="3808543" y="5188453"/>
            <a:ext cx="1206500" cy="5519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11" idx="3"/>
            <a:endCxn id="57" idx="2"/>
          </p:cNvCxnSpPr>
          <p:nvPr/>
        </p:nvCxnSpPr>
        <p:spPr>
          <a:xfrm flipV="1">
            <a:off x="7207091" y="5188453"/>
            <a:ext cx="1532701" cy="5748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5015043" y="5049921"/>
            <a:ext cx="2192048" cy="1312577"/>
            <a:chOff x="5692370" y="3860799"/>
            <a:chExt cx="2192048" cy="1312577"/>
          </a:xfrm>
        </p:grpSpPr>
        <p:grpSp>
          <p:nvGrpSpPr>
            <p:cNvPr id="12" name="Group 11"/>
            <p:cNvGrpSpPr/>
            <p:nvPr/>
          </p:nvGrpSpPr>
          <p:grpSpPr>
            <a:xfrm>
              <a:off x="5692370" y="3860799"/>
              <a:ext cx="2192048" cy="288330"/>
              <a:chOff x="3457184" y="3657599"/>
              <a:chExt cx="2192048" cy="28833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3457184" y="365760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3732756" y="365759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008328" y="365760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4283900" y="365759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546944" y="365783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2516" y="365782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5098088" y="365783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373660" y="365782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5898367" y="4157713"/>
              <a:ext cx="174991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 smtClean="0"/>
                <a:t>Kafka</a:t>
              </a:r>
              <a:endParaRPr lang="en-US" sz="3000" dirty="0"/>
            </a:p>
            <a:p>
              <a:pPr algn="ctr"/>
              <a:r>
                <a:rPr lang="en-US" sz="3000" dirty="0" smtClean="0"/>
                <a:t>Event Log</a:t>
              </a:r>
              <a:endParaRPr lang="en-US" sz="3000" dirty="0"/>
            </a:p>
          </p:txBody>
        </p:sp>
      </p:grpSp>
      <p:sp>
        <p:nvSpPr>
          <p:cNvPr id="32" name="Rectangle 31"/>
          <p:cNvSpPr/>
          <p:nvPr/>
        </p:nvSpPr>
        <p:spPr>
          <a:xfrm>
            <a:off x="2209801" y="1998015"/>
            <a:ext cx="1600200" cy="1600200"/>
          </a:xfrm>
          <a:prstGeom prst="rect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App</a:t>
            </a:r>
            <a:endParaRPr lang="en-US" sz="3000" dirty="0">
              <a:solidFill>
                <a:schemeClr val="tx1"/>
              </a:solidFill>
            </a:endParaRPr>
          </a:p>
        </p:txBody>
      </p:sp>
      <p:cxnSp>
        <p:nvCxnSpPr>
          <p:cNvPr id="35" name="Curved Connector 34"/>
          <p:cNvCxnSpPr>
            <a:stCxn id="32" idx="2"/>
            <a:endCxn id="47" idx="1"/>
          </p:cNvCxnSpPr>
          <p:nvPr/>
        </p:nvCxnSpPr>
        <p:spPr>
          <a:xfrm rot="5400000">
            <a:off x="2614468" y="3992920"/>
            <a:ext cx="790138" cy="729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54" idx="2"/>
            <a:endCxn id="32" idx="3"/>
          </p:cNvCxnSpPr>
          <p:nvPr/>
        </p:nvCxnSpPr>
        <p:spPr>
          <a:xfrm rot="10800000" flipV="1">
            <a:off x="3810002" y="2793133"/>
            <a:ext cx="4929791" cy="4981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/>
          <p:cNvCxnSpPr>
            <a:stCxn id="57" idx="1"/>
            <a:endCxn id="32" idx="3"/>
          </p:cNvCxnSpPr>
          <p:nvPr/>
        </p:nvCxnSpPr>
        <p:spPr>
          <a:xfrm rot="16200000" flipV="1">
            <a:off x="5879828" y="728288"/>
            <a:ext cx="1590238" cy="5729891"/>
          </a:xfrm>
          <a:prstGeom prst="curved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an 46"/>
          <p:cNvSpPr/>
          <p:nvPr/>
        </p:nvSpPr>
        <p:spPr>
          <a:xfrm>
            <a:off x="2209801" y="4388353"/>
            <a:ext cx="1598742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DB</a:t>
            </a: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54" name="Can 53"/>
          <p:cNvSpPr/>
          <p:nvPr/>
        </p:nvSpPr>
        <p:spPr>
          <a:xfrm>
            <a:off x="8739792" y="1993034"/>
            <a:ext cx="1600200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err="1" smtClean="0">
                <a:solidFill>
                  <a:schemeClr val="tx1"/>
                </a:solidFill>
              </a:rPr>
              <a:t>Redis</a:t>
            </a:r>
            <a:endParaRPr lang="en-US" sz="3000" dirty="0" smtClean="0">
              <a:solidFill>
                <a:schemeClr val="tx1"/>
              </a:solidFill>
            </a:endParaRPr>
          </a:p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Cache</a:t>
            </a: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57" name="Can 56"/>
          <p:cNvSpPr/>
          <p:nvPr/>
        </p:nvSpPr>
        <p:spPr>
          <a:xfrm>
            <a:off x="8739792" y="4388353"/>
            <a:ext cx="1600200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err="1" smtClean="0">
                <a:solidFill>
                  <a:schemeClr val="tx1"/>
                </a:solidFill>
              </a:rPr>
              <a:t>HBase</a:t>
            </a:r>
            <a:endParaRPr lang="en-US" sz="3000" dirty="0">
              <a:solidFill>
                <a:schemeClr val="tx1"/>
              </a:solidFill>
            </a:endParaRPr>
          </a:p>
        </p:txBody>
      </p:sp>
      <p:cxnSp>
        <p:nvCxnSpPr>
          <p:cNvPr id="23" name="Curved Connector 22"/>
          <p:cNvCxnSpPr>
            <a:stCxn id="11" idx="3"/>
            <a:endCxn id="54" idx="3"/>
          </p:cNvCxnSpPr>
          <p:nvPr/>
        </p:nvCxnSpPr>
        <p:spPr>
          <a:xfrm flipV="1">
            <a:off x="7207091" y="3593234"/>
            <a:ext cx="2332801" cy="1600967"/>
          </a:xfrm>
          <a:prstGeom prst="curved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970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4066" y="3828768"/>
            <a:ext cx="975884" cy="89865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4066" y="1371600"/>
            <a:ext cx="975884" cy="8986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Decomposition of Databases</a:t>
            </a:r>
          </a:p>
        </p:txBody>
      </p:sp>
      <p:cxnSp>
        <p:nvCxnSpPr>
          <p:cNvPr id="18" name="Curved Connector 17"/>
          <p:cNvCxnSpPr>
            <a:stCxn id="47" idx="4"/>
            <a:endCxn id="4" idx="1"/>
          </p:cNvCxnSpPr>
          <p:nvPr/>
        </p:nvCxnSpPr>
        <p:spPr>
          <a:xfrm>
            <a:off x="3808543" y="5188453"/>
            <a:ext cx="1206500" cy="5519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urved Connector 25"/>
          <p:cNvCxnSpPr>
            <a:stCxn id="11" idx="3"/>
            <a:endCxn id="57" idx="2"/>
          </p:cNvCxnSpPr>
          <p:nvPr/>
        </p:nvCxnSpPr>
        <p:spPr>
          <a:xfrm flipV="1">
            <a:off x="7207091" y="5188453"/>
            <a:ext cx="1532701" cy="5748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5015043" y="5049921"/>
            <a:ext cx="2192048" cy="1312577"/>
            <a:chOff x="5692370" y="3860799"/>
            <a:chExt cx="2192048" cy="1312577"/>
          </a:xfrm>
        </p:grpSpPr>
        <p:grpSp>
          <p:nvGrpSpPr>
            <p:cNvPr id="12" name="Group 11"/>
            <p:cNvGrpSpPr/>
            <p:nvPr/>
          </p:nvGrpSpPr>
          <p:grpSpPr>
            <a:xfrm>
              <a:off x="5692370" y="3860799"/>
              <a:ext cx="2192048" cy="288330"/>
              <a:chOff x="3457184" y="3657599"/>
              <a:chExt cx="2192048" cy="288330"/>
            </a:xfrm>
          </p:grpSpPr>
          <p:sp>
            <p:nvSpPr>
              <p:cNvPr id="4" name="Rectangle 3"/>
              <p:cNvSpPr/>
              <p:nvPr/>
            </p:nvSpPr>
            <p:spPr>
              <a:xfrm>
                <a:off x="3457184" y="365760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3732756" y="365759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4008328" y="365760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4283900" y="365759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4546944" y="365783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822516" y="365782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5098088" y="3657830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5373660" y="3657829"/>
                <a:ext cx="275572" cy="288099"/>
              </a:xfrm>
              <a:prstGeom prst="rect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9" name="TextBox 28"/>
            <p:cNvSpPr txBox="1"/>
            <p:nvPr/>
          </p:nvSpPr>
          <p:spPr>
            <a:xfrm>
              <a:off x="5898367" y="4157713"/>
              <a:ext cx="174991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dirty="0" smtClean="0"/>
                <a:t>Kafka</a:t>
              </a:r>
            </a:p>
            <a:p>
              <a:pPr algn="ctr"/>
              <a:r>
                <a:rPr lang="en-US" sz="3000" dirty="0" smtClean="0"/>
                <a:t>Event Log</a:t>
              </a:r>
              <a:endParaRPr lang="en-US" sz="3000" dirty="0"/>
            </a:p>
          </p:txBody>
        </p:sp>
      </p:grpSp>
      <p:sp>
        <p:nvSpPr>
          <p:cNvPr id="32" name="Rectangle 31"/>
          <p:cNvSpPr/>
          <p:nvPr/>
        </p:nvSpPr>
        <p:spPr>
          <a:xfrm>
            <a:off x="2209801" y="1998015"/>
            <a:ext cx="1600200" cy="1600200"/>
          </a:xfrm>
          <a:prstGeom prst="rect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App</a:t>
            </a:r>
            <a:endParaRPr lang="en-US" sz="3000" dirty="0">
              <a:solidFill>
                <a:schemeClr val="tx1"/>
              </a:solidFill>
            </a:endParaRPr>
          </a:p>
        </p:txBody>
      </p:sp>
      <p:cxnSp>
        <p:nvCxnSpPr>
          <p:cNvPr id="35" name="Curved Connector 34"/>
          <p:cNvCxnSpPr>
            <a:stCxn id="32" idx="2"/>
            <a:endCxn id="47" idx="1"/>
          </p:cNvCxnSpPr>
          <p:nvPr/>
        </p:nvCxnSpPr>
        <p:spPr>
          <a:xfrm rot="5400000">
            <a:off x="2614468" y="3992920"/>
            <a:ext cx="790138" cy="729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/>
          <p:cNvCxnSpPr>
            <a:stCxn id="54" idx="2"/>
            <a:endCxn id="32" idx="3"/>
          </p:cNvCxnSpPr>
          <p:nvPr/>
        </p:nvCxnSpPr>
        <p:spPr>
          <a:xfrm rot="10800000" flipV="1">
            <a:off x="3810002" y="2793133"/>
            <a:ext cx="4929791" cy="4981"/>
          </a:xfrm>
          <a:prstGeom prst="curvedConnector3">
            <a:avLst>
              <a:gd name="adj1" fmla="val 50000"/>
            </a:avLst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urved Connector 42"/>
          <p:cNvCxnSpPr>
            <a:stCxn id="57" idx="1"/>
            <a:endCxn id="32" idx="3"/>
          </p:cNvCxnSpPr>
          <p:nvPr/>
        </p:nvCxnSpPr>
        <p:spPr>
          <a:xfrm rot="16200000" flipV="1">
            <a:off x="5879828" y="728288"/>
            <a:ext cx="1590238" cy="5729891"/>
          </a:xfrm>
          <a:prstGeom prst="curved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an 46"/>
          <p:cNvSpPr/>
          <p:nvPr/>
        </p:nvSpPr>
        <p:spPr>
          <a:xfrm>
            <a:off x="2209801" y="4388353"/>
            <a:ext cx="1598742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smtClean="0">
                <a:solidFill>
                  <a:schemeClr val="tx1"/>
                </a:solidFill>
              </a:rPr>
              <a:t>DB</a:t>
            </a: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54" name="Can 53"/>
          <p:cNvSpPr/>
          <p:nvPr/>
        </p:nvSpPr>
        <p:spPr>
          <a:xfrm>
            <a:off x="8739792" y="1993034"/>
            <a:ext cx="1600200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err="1" smtClean="0">
                <a:solidFill>
                  <a:schemeClr val="tx1"/>
                </a:solidFill>
              </a:rPr>
              <a:t>Redis</a:t>
            </a:r>
            <a:r>
              <a:rPr lang="en-US" sz="3000" dirty="0" smtClean="0">
                <a:solidFill>
                  <a:schemeClr val="tx1"/>
                </a:solidFill>
              </a:rPr>
              <a:t/>
            </a:r>
            <a:br>
              <a:rPr lang="en-US" sz="3000" dirty="0" smtClean="0">
                <a:solidFill>
                  <a:schemeClr val="tx1"/>
                </a:solidFill>
              </a:rPr>
            </a:br>
            <a:r>
              <a:rPr lang="en-US" sz="3000" dirty="0" smtClean="0">
                <a:solidFill>
                  <a:schemeClr val="tx1"/>
                </a:solidFill>
              </a:rPr>
              <a:t>Cache</a:t>
            </a:r>
            <a:endParaRPr lang="en-US" sz="3000" dirty="0">
              <a:solidFill>
                <a:schemeClr val="tx1"/>
              </a:solidFill>
            </a:endParaRPr>
          </a:p>
        </p:txBody>
      </p:sp>
      <p:sp>
        <p:nvSpPr>
          <p:cNvPr id="57" name="Can 56"/>
          <p:cNvSpPr/>
          <p:nvPr/>
        </p:nvSpPr>
        <p:spPr>
          <a:xfrm>
            <a:off x="8739792" y="4388353"/>
            <a:ext cx="1600200" cy="160020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 err="1" smtClean="0">
                <a:solidFill>
                  <a:schemeClr val="tx1"/>
                </a:solidFill>
              </a:rPr>
              <a:t>HBase</a:t>
            </a:r>
            <a:endParaRPr lang="en-US" sz="3000" dirty="0">
              <a:solidFill>
                <a:schemeClr val="tx1"/>
              </a:solidFill>
            </a:endParaRPr>
          </a:p>
        </p:txBody>
      </p:sp>
      <p:cxnSp>
        <p:nvCxnSpPr>
          <p:cNvPr id="23" name="Curved Connector 22"/>
          <p:cNvCxnSpPr>
            <a:stCxn id="11" idx="3"/>
            <a:endCxn id="54" idx="3"/>
          </p:cNvCxnSpPr>
          <p:nvPr/>
        </p:nvCxnSpPr>
        <p:spPr>
          <a:xfrm flipV="1">
            <a:off x="7207091" y="3593234"/>
            <a:ext cx="2332801" cy="1600967"/>
          </a:xfrm>
          <a:prstGeom prst="curvedConnector2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207091" y="6611779"/>
            <a:ext cx="51283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https://</a:t>
            </a:r>
            <a:r>
              <a:rPr lang="en-US" sz="1000" dirty="0" err="1"/>
              <a:t>apigee.com</a:t>
            </a:r>
            <a:r>
              <a:rPr lang="en-US" sz="1000" dirty="0"/>
              <a:t>/about/blog/technology/</a:t>
            </a:r>
            <a:r>
              <a:rPr lang="en-US" sz="1000" dirty="0" err="1"/>
              <a:t>nosql</a:t>
            </a:r>
            <a:r>
              <a:rPr lang="en-US" sz="1000" dirty="0"/>
              <a:t>-</a:t>
            </a:r>
            <a:r>
              <a:rPr lang="en-US" sz="1000" dirty="0" err="1"/>
              <a:t>noproblem</a:t>
            </a:r>
            <a:r>
              <a:rPr lang="en-US" sz="1000" dirty="0"/>
              <a:t>-mapping-your-</a:t>
            </a:r>
            <a:r>
              <a:rPr lang="en-US" sz="1000" dirty="0" err="1"/>
              <a:t>sql</a:t>
            </a:r>
            <a:r>
              <a:rPr lang="en-US" sz="1000" dirty="0"/>
              <a:t>-thinking-</a:t>
            </a:r>
            <a:r>
              <a:rPr lang="en-US" sz="1000" dirty="0" err="1"/>
              <a:t>nosql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85535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385415" y="1718397"/>
            <a:ext cx="9421169" cy="48705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Jedis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 </a:t>
            </a: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jedis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 = new </a:t>
            </a: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Jedis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();</a:t>
            </a:r>
            <a:br>
              <a:rPr lang="en-US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Map&lt;String, Double&gt; scores = new </a:t>
            </a: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HashMap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&lt;&gt;();</a:t>
            </a:r>
            <a:br>
              <a:rPr lang="en-US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/>
            </a:r>
            <a:br>
              <a:rPr lang="en-US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scores.put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("</a:t>
            </a: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PlayerOne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", 3000.0);</a:t>
            </a:r>
            <a:br>
              <a:rPr lang="en-US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scores.put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("</a:t>
            </a: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PlayerTwo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", 1500.0);</a:t>
            </a:r>
            <a:br>
              <a:rPr lang="en-US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scores.put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("</a:t>
            </a: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PlayerThree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", 8200.0);</a:t>
            </a:r>
            <a:br>
              <a:rPr lang="en-US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/>
            </a:r>
            <a:br>
              <a:rPr lang="en-US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scores.keySet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().</a:t>
            </a: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forEach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(player -&gt; {</a:t>
            </a:r>
            <a:br>
              <a:rPr lang="en-US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    </a:t>
            </a: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jedis.zadd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("ranking", </a:t>
            </a:r>
            <a:r>
              <a:rPr lang="en-US" dirty="0" err="1">
                <a:latin typeface="Courier New" charset="0"/>
                <a:ea typeface="Calibri" charset="0"/>
                <a:cs typeface="Times New Roman" charset="0"/>
              </a:rPr>
              <a:t>scores.get</a:t>
            </a: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(player), player);</a:t>
            </a:r>
            <a:br>
              <a:rPr lang="en-US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>});</a:t>
            </a:r>
            <a:br>
              <a:rPr lang="en-US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dirty="0">
                <a:latin typeface="Courier New" charset="0"/>
                <a:ea typeface="Calibri" charset="0"/>
                <a:cs typeface="Times New Roman" charset="0"/>
              </a:rPr>
              <a:t/>
            </a:r>
            <a:br>
              <a:rPr lang="en-US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b="1" dirty="0">
                <a:latin typeface="Courier New" charset="0"/>
                <a:ea typeface="Calibri" charset="0"/>
                <a:cs typeface="Times New Roman" charset="0"/>
              </a:rPr>
              <a:t>String player = </a:t>
            </a:r>
            <a:r>
              <a:rPr lang="en-US" b="1" dirty="0" err="1">
                <a:latin typeface="Courier New" charset="0"/>
                <a:ea typeface="Calibri" charset="0"/>
                <a:cs typeface="Times New Roman" charset="0"/>
              </a:rPr>
              <a:t>jedis.zrevrange</a:t>
            </a:r>
            <a:r>
              <a:rPr lang="en-US" b="1" dirty="0">
                <a:latin typeface="Courier New" charset="0"/>
                <a:ea typeface="Calibri" charset="0"/>
                <a:cs typeface="Times New Roman" charset="0"/>
              </a:rPr>
              <a:t>("ranking", 0, 1).iterator().next();</a:t>
            </a:r>
            <a:br>
              <a:rPr lang="en-US" b="1" dirty="0">
                <a:latin typeface="Courier New" charset="0"/>
                <a:ea typeface="Calibri" charset="0"/>
                <a:cs typeface="Times New Roman" charset="0"/>
              </a:rPr>
            </a:br>
            <a:r>
              <a:rPr lang="en-US" b="1" dirty="0">
                <a:latin typeface="Courier New" charset="0"/>
                <a:ea typeface="Calibri" charset="0"/>
                <a:cs typeface="Times New Roman" charset="0"/>
              </a:rPr>
              <a:t>long rank = </a:t>
            </a:r>
            <a:r>
              <a:rPr lang="en-US" b="1" dirty="0" err="1">
                <a:latin typeface="Courier New" charset="0"/>
                <a:ea typeface="Calibri" charset="0"/>
                <a:cs typeface="Times New Roman" charset="0"/>
              </a:rPr>
              <a:t>jedis.zrevrank</a:t>
            </a:r>
            <a:r>
              <a:rPr lang="en-US" b="1" dirty="0">
                <a:latin typeface="Courier New" charset="0"/>
                <a:ea typeface="Calibri" charset="0"/>
                <a:cs typeface="Times New Roman" charset="0"/>
              </a:rPr>
              <a:t>("ranking", "</a:t>
            </a:r>
            <a:r>
              <a:rPr lang="en-US" b="1" dirty="0" err="1">
                <a:latin typeface="Courier New" charset="0"/>
                <a:ea typeface="Calibri" charset="0"/>
                <a:cs typeface="Times New Roman" charset="0"/>
              </a:rPr>
              <a:t>PlayerOne</a:t>
            </a:r>
            <a:r>
              <a:rPr lang="en-US" b="1" dirty="0">
                <a:latin typeface="Courier New" charset="0"/>
                <a:ea typeface="Calibri" charset="0"/>
                <a:cs typeface="Times New Roman" charset="0"/>
              </a:rPr>
              <a:t>");</a:t>
            </a:r>
            <a:endParaRPr lang="en-US" sz="2800" b="1" dirty="0">
              <a:latin typeface="Calibri" charset="0"/>
              <a:ea typeface="Calibri" charset="0"/>
              <a:cs typeface="Times New Roman" charset="0"/>
            </a:endParaRP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9096477" y="6611779"/>
            <a:ext cx="31149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http://</a:t>
            </a:r>
            <a:r>
              <a:rPr lang="en-US" sz="1000" dirty="0" err="1"/>
              <a:t>www.baeldung.com</a:t>
            </a:r>
            <a:r>
              <a:rPr lang="en-US" sz="1000" dirty="0"/>
              <a:t>/</a:t>
            </a:r>
            <a:r>
              <a:rPr lang="en-US" sz="1000" dirty="0" err="1"/>
              <a:t>jedis</a:t>
            </a:r>
            <a:r>
              <a:rPr lang="en-US" sz="1000" dirty="0"/>
              <a:t>-java-</a:t>
            </a:r>
            <a:r>
              <a:rPr lang="en-US" sz="1000" dirty="0" err="1"/>
              <a:t>redis</a:t>
            </a:r>
            <a:r>
              <a:rPr lang="en-US" sz="1000" dirty="0"/>
              <a:t>-client-library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The Decomposition of 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46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Decomposition of Databases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21772" y="5122637"/>
            <a:ext cx="1014845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b="1" dirty="0">
                <a:latin typeface="Courier New" charset="0"/>
                <a:ea typeface="Calibri" charset="0"/>
                <a:cs typeface="Times New Roman" charset="0"/>
              </a:rPr>
              <a:t>SELECT player FROM ranking ORDER BY score LIMIT 1;</a:t>
            </a:r>
            <a:endParaRPr lang="en-US" sz="2800" b="1" dirty="0">
              <a:latin typeface="Calibri" charset="0"/>
              <a:ea typeface="Calibri" charset="0"/>
              <a:cs typeface="Times New Roman" charset="0"/>
            </a:endParaRPr>
          </a:p>
          <a:p>
            <a:pPr>
              <a:lnSpc>
                <a:spcPct val="125000"/>
              </a:lnSpc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US" b="1" dirty="0">
                <a:latin typeface="Courier New" charset="0"/>
                <a:ea typeface="Calibri" charset="0"/>
                <a:cs typeface="Times New Roman" charset="0"/>
              </a:rPr>
              <a:t>SELECT ROWNUMBER() FROM ranking WHERE name = ‘</a:t>
            </a:r>
            <a:r>
              <a:rPr lang="en-US" b="1" dirty="0" err="1">
                <a:latin typeface="Courier New" charset="0"/>
                <a:ea typeface="Calibri" charset="0"/>
                <a:cs typeface="Times New Roman" charset="0"/>
              </a:rPr>
              <a:t>PlayerOne</a:t>
            </a:r>
            <a:r>
              <a:rPr lang="en-US" b="1" dirty="0">
                <a:latin typeface="Courier New" charset="0"/>
                <a:ea typeface="Calibri" charset="0"/>
                <a:cs typeface="Times New Roman" charset="0"/>
              </a:rPr>
              <a:t>’ ORDER BY score</a:t>
            </a:r>
            <a:r>
              <a:rPr lang="en-US" b="1" dirty="0" smtClean="0">
                <a:latin typeface="Courier New" charset="0"/>
                <a:ea typeface="Calibri" charset="0"/>
                <a:cs typeface="Times New Roman" charset="0"/>
              </a:rPr>
              <a:t>;</a:t>
            </a:r>
            <a:endParaRPr lang="en-US" sz="2800" b="1" dirty="0">
              <a:latin typeface="Calibri" charset="0"/>
              <a:ea typeface="Calibri" charset="0"/>
              <a:cs typeface="Times New Roman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896630"/>
              </p:ext>
            </p:extLst>
          </p:nvPr>
        </p:nvGraphicFramePr>
        <p:xfrm>
          <a:off x="2031999" y="2664982"/>
          <a:ext cx="8128000" cy="14833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064000"/>
                <a:gridCol w="4064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player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score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PlayerOne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3000.0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PlayerTwo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1500.0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PlayerThree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8200.0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8498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045" r="1171"/>
          <a:stretch/>
        </p:blipFill>
        <p:spPr>
          <a:xfrm>
            <a:off x="7556408" y="10"/>
            <a:ext cx="4635591" cy="6857990"/>
          </a:xfrm>
          <a:prstGeom prst="rect">
            <a:avLst/>
          </a:prstGeom>
          <a:effectLst/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Enter </a:t>
            </a:r>
            <a:r>
              <a:rPr lang="en-US" dirty="0" smtClean="0"/>
              <a:t>Carbon Copy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825625"/>
            <a:ext cx="7031182" cy="4589030"/>
          </a:xfrm>
        </p:spPr>
        <p:txBody>
          <a:bodyPr/>
          <a:lstStyle/>
          <a:p>
            <a:pPr>
              <a:lnSpc>
                <a:spcPct val="80000"/>
              </a:lnSpc>
            </a:pPr>
            <a:endParaRPr lang="en-US" dirty="0" smtClean="0"/>
          </a:p>
          <a:p>
            <a:pPr>
              <a:lnSpc>
                <a:spcPct val="80000"/>
              </a:lnSpc>
            </a:pPr>
            <a:r>
              <a:rPr lang="en-US" dirty="0" smtClean="0"/>
              <a:t>An in-memory cache that speaks SQL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Tell </a:t>
            </a:r>
            <a:r>
              <a:rPr lang="en-US" dirty="0"/>
              <a:t>me “what you want” not “how to get it”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Ships </a:t>
            </a:r>
            <a:r>
              <a:rPr lang="en-US" dirty="0"/>
              <a:t>with its own JDBC </a:t>
            </a:r>
            <a:r>
              <a:rPr lang="en-US" dirty="0" smtClean="0"/>
              <a:t>driver</a:t>
            </a:r>
          </a:p>
          <a:p>
            <a:pPr>
              <a:lnSpc>
                <a:spcPct val="80000"/>
              </a:lnSpc>
            </a:pPr>
            <a:endParaRPr lang="en-US" dirty="0"/>
          </a:p>
          <a:p>
            <a:pPr>
              <a:lnSpc>
                <a:spcPct val="80000"/>
              </a:lnSpc>
            </a:pPr>
            <a:r>
              <a:rPr lang="en-US" dirty="0" smtClean="0"/>
              <a:t>Based on two design concepts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Data placement</a:t>
            </a:r>
          </a:p>
          <a:p>
            <a:pPr lvl="1">
              <a:lnSpc>
                <a:spcPct val="80000"/>
              </a:lnSpc>
            </a:pPr>
            <a:r>
              <a:rPr lang="en-US" dirty="0" smtClean="0"/>
              <a:t>Minimum coordination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12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1898</TotalTime>
  <Words>585</Words>
  <Application>Microsoft Macintosh PowerPoint</Application>
  <PresentationFormat>Widescreen</PresentationFormat>
  <Paragraphs>137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 Rounded MT Bold</vt:lpstr>
      <vt:lpstr>Calibri</vt:lpstr>
      <vt:lpstr>Calibri Light</vt:lpstr>
      <vt:lpstr>Courier New</vt:lpstr>
      <vt:lpstr>Times New Roman</vt:lpstr>
      <vt:lpstr>Arial</vt:lpstr>
      <vt:lpstr>Office Theme</vt:lpstr>
      <vt:lpstr>The Decomposition of Databases™</vt:lpstr>
      <vt:lpstr>Databases are Magicians</vt:lpstr>
      <vt:lpstr>A History Lesson</vt:lpstr>
      <vt:lpstr>Recap: How do databases work again?</vt:lpstr>
      <vt:lpstr>The Decomposition of Databases</vt:lpstr>
      <vt:lpstr>The Decomposition of Databases</vt:lpstr>
      <vt:lpstr>The Decomposition of Databases</vt:lpstr>
      <vt:lpstr>The Decomposition of Databases</vt:lpstr>
      <vt:lpstr>PowerPoint Presentation</vt:lpstr>
      <vt:lpstr>The Decomposition of Databases</vt:lpstr>
      <vt:lpstr>Carbon Copy</vt:lpstr>
      <vt:lpstr>Behind the Scenes Byte Arrays to distributed Indexes</vt:lpstr>
      <vt:lpstr>Behind the Scenes Distributed BTrees</vt:lpstr>
      <vt:lpstr>Next Up</vt:lpstr>
      <vt:lpstr>Thank you!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Decomposition of Databases ™</dc:title>
  <dc:creator>Marco Helmich</dc:creator>
  <cp:lastModifiedBy>Marco Helmich</cp:lastModifiedBy>
  <cp:revision>191</cp:revision>
  <dcterms:created xsi:type="dcterms:W3CDTF">2017-07-12T16:38:19Z</dcterms:created>
  <dcterms:modified xsi:type="dcterms:W3CDTF">2017-07-24T20:36:23Z</dcterms:modified>
</cp:coreProperties>
</file>

<file path=docProps/thumbnail.jpeg>
</file>